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5" r:id="rId7"/>
    <p:sldId id="269" r:id="rId8"/>
    <p:sldId id="268" r:id="rId9"/>
    <p:sldId id="271" r:id="rId10"/>
    <p:sldId id="270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>
      <p:cViewPr varScale="1">
        <p:scale>
          <a:sx n="86" d="100"/>
          <a:sy n="86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jecanainternetu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DJECA NA INTERNETU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i="1" dirty="0"/>
              <a:t>Laura Stilinović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99392"/>
            <a:ext cx="10476656" cy="144016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INTERNET</a:t>
            </a:r>
            <a:br>
              <a:rPr lang="hr-HR" dirty="0"/>
            </a:b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svjetski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sustav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međusobno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povezanih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računalnih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j-lt"/>
              </a:rPr>
              <a:t>mreža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1484784"/>
            <a:ext cx="5486400" cy="1868016"/>
          </a:xfrm>
        </p:spPr>
        <p:txBody>
          <a:bodyPr>
            <a:noAutofit/>
          </a:bodyPr>
          <a:lstStyle/>
          <a:p>
            <a:r>
              <a:rPr lang="hr-HR" sz="1800" dirty="0"/>
              <a:t>PREDNOSTI INTERNETA:</a:t>
            </a:r>
          </a:p>
          <a:p>
            <a:pPr marL="457200" indent="-457200">
              <a:buAutoNum type="arabicPeriod"/>
            </a:pPr>
            <a:r>
              <a:rPr lang="en-US" sz="1800" b="0" i="0" dirty="0" err="1">
                <a:solidFill>
                  <a:srgbClr val="080808"/>
                </a:solidFill>
                <a:effectLst/>
              </a:rPr>
              <a:t>Jednostavnost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korištenja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povezivanja</a:t>
            </a:r>
            <a:endParaRPr lang="hr-HR" sz="1800" b="0" i="0" dirty="0">
              <a:solidFill>
                <a:srgbClr val="080808"/>
              </a:solidFill>
              <a:effectLst/>
            </a:endParaRPr>
          </a:p>
          <a:p>
            <a:pPr marL="457200" indent="-457200">
              <a:buAutoNum type="arabicPeriod"/>
            </a:pPr>
            <a:r>
              <a:rPr lang="en-US" sz="1800" b="0" i="0" dirty="0" err="1">
                <a:solidFill>
                  <a:srgbClr val="080808"/>
                </a:solidFill>
                <a:effectLst/>
              </a:rPr>
              <a:t>Pristup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informacijama</a:t>
            </a:r>
            <a:endParaRPr lang="hr-HR" sz="1800" b="0" i="0" dirty="0">
              <a:solidFill>
                <a:srgbClr val="080808"/>
              </a:solidFill>
              <a:effectLst/>
            </a:endParaRPr>
          </a:p>
          <a:p>
            <a:pPr marL="457200" indent="-457200">
              <a:buAutoNum type="arabicPeriod"/>
            </a:pPr>
            <a:r>
              <a:rPr lang="en-US" sz="1800" b="0" i="0" dirty="0" err="1">
                <a:solidFill>
                  <a:srgbClr val="080808"/>
                </a:solidFill>
                <a:effectLst/>
              </a:rPr>
              <a:t>Jednostavna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komunikacija</a:t>
            </a:r>
            <a:endParaRPr lang="hr-HR" sz="1800" b="0" i="0" dirty="0">
              <a:solidFill>
                <a:srgbClr val="080808"/>
              </a:solidFill>
              <a:effectLst/>
            </a:endParaRPr>
          </a:p>
          <a:p>
            <a:pPr marL="457200" indent="-457200">
              <a:buAutoNum type="arabicPeriod"/>
            </a:pPr>
            <a:r>
              <a:rPr lang="en-US" sz="1800" b="0" i="0" dirty="0">
                <a:solidFill>
                  <a:srgbClr val="080808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Pristup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obrazovnim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sadržajima</a:t>
            </a:r>
            <a:endParaRPr lang="hr-HR" sz="1800" b="0" i="0" dirty="0">
              <a:solidFill>
                <a:srgbClr val="080808"/>
              </a:solidFill>
              <a:effectLst/>
            </a:endParaRPr>
          </a:p>
          <a:p>
            <a:pPr marL="457200" indent="-457200">
              <a:buAutoNum type="arabicPeriod"/>
            </a:pPr>
            <a:r>
              <a:rPr lang="en-US" sz="1800" b="0" i="0" dirty="0" err="1">
                <a:solidFill>
                  <a:srgbClr val="080808"/>
                </a:solidFill>
                <a:effectLst/>
              </a:rPr>
              <a:t>Pristup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zabavnim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sadržajima</a:t>
            </a:r>
            <a:endParaRPr lang="hr-HR" sz="1800" dirty="0">
              <a:solidFill>
                <a:srgbClr val="080808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0" i="0" dirty="0" err="1">
                <a:solidFill>
                  <a:srgbClr val="080808"/>
                </a:solidFill>
                <a:effectLst/>
              </a:rPr>
              <a:t>Mogućnost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izrade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vlastitog</a:t>
            </a:r>
            <a:r>
              <a:rPr lang="en-US" sz="1800" b="0" i="0" dirty="0">
                <a:solidFill>
                  <a:srgbClr val="080808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80808"/>
                </a:solidFill>
                <a:effectLst/>
              </a:rPr>
              <a:t>sadržaja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SIGURNA UPORABA INTERNETA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28048" y="1874520"/>
            <a:ext cx="5328592" cy="2937510"/>
          </a:xfrm>
        </p:spPr>
        <p:txBody>
          <a:bodyPr>
            <a:normAutofit/>
          </a:bodyPr>
          <a:lstStyle/>
          <a:p>
            <a:pPr marL="285750" indent="-285750" algn="l" fontAlgn="ctr">
              <a:buFont typeface="Courier New" panose="02070309020205020404" pitchFamily="49" charset="0"/>
              <a:buChar char="o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Podizanje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svijesti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šire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društvene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zajednice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odnosno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stvaranje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zdravog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informatičkog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društva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,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najmlađe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populacije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ka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višim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starosnim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kategorijama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Courier New" panose="02070309020205020404" pitchFamily="49" charset="0"/>
              <a:buChar char="o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Promocija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sigurnog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pristupa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internetu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njegovim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vrijednim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resursima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bez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straha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djeca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mladi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postanu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plijen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napadača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Courier New" panose="02070309020205020404" pitchFamily="49" charset="0"/>
              <a:buChar char="o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Pomoć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djeci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mladima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koji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doživjeli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neugodnosti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roditeljima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koji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žele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zaš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titi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svoju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djecu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D8893C2-E037-4432-ADC9-C827AEE82F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415" r="10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/>
          </a:bodyPr>
          <a:lstStyle/>
          <a:p>
            <a:r>
              <a:rPr lang="en-US" sz="2800" i="1" dirty="0"/>
              <a:t>Virtu</a:t>
            </a:r>
            <a:r>
              <a:rPr lang="hr-HR" sz="2800" i="1" dirty="0"/>
              <a:t>a</a:t>
            </a:r>
            <a:r>
              <a:rPr lang="en-US" sz="2800" i="1" dirty="0" err="1"/>
              <a:t>lni</a:t>
            </a:r>
            <a:r>
              <a:rPr lang="en-US" sz="2800" i="1" dirty="0"/>
              <a:t> </a:t>
            </a:r>
            <a:r>
              <a:rPr lang="en-US" sz="2800" i="1" dirty="0" err="1"/>
              <a:t>svijet</a:t>
            </a:r>
            <a:r>
              <a:rPr lang="en-US" sz="2800" i="1" dirty="0"/>
              <a:t> je </a:t>
            </a:r>
            <a:r>
              <a:rPr lang="en-US" sz="2800" i="1" dirty="0" err="1"/>
              <a:t>samo</a:t>
            </a:r>
            <a:r>
              <a:rPr lang="en-US" sz="2800" i="1" dirty="0"/>
              <a:t> </a:t>
            </a:r>
            <a:r>
              <a:rPr lang="en-US" sz="2800" i="1" dirty="0" err="1"/>
              <a:t>mali</a:t>
            </a:r>
            <a:r>
              <a:rPr lang="en-US" sz="2800" i="1" dirty="0"/>
              <a:t> </a:t>
            </a:r>
            <a:r>
              <a:rPr lang="en-US" sz="2800" i="1" dirty="0" err="1"/>
              <a:t>dio</a:t>
            </a:r>
            <a:r>
              <a:rPr lang="en-US" sz="2800" i="1" dirty="0"/>
              <a:t> </a:t>
            </a:r>
            <a:r>
              <a:rPr lang="en-US" sz="2800" i="1" dirty="0" err="1"/>
              <a:t>tvoje</a:t>
            </a:r>
            <a:r>
              <a:rPr lang="en-US" sz="2800" i="1" dirty="0"/>
              <a:t> </a:t>
            </a:r>
            <a:r>
              <a:rPr lang="en-US" sz="2800" i="1" dirty="0" err="1"/>
              <a:t>stvarnosti</a:t>
            </a:r>
            <a:r>
              <a:rPr lang="hr-HR" sz="2800" i="1" dirty="0"/>
              <a:t>!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0"/>
            <a:ext cx="91440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sng" dirty="0">
                <a:solidFill>
                  <a:srgbClr val="333333"/>
                </a:solidFill>
                <a:effectLst/>
                <a:latin typeface="+mj-lt"/>
                <a:hlinkClick r:id="rId2"/>
              </a:rPr>
              <a:t>www.djecanainternetu.com</a:t>
            </a:r>
            <a:endParaRPr lang="hr-HR" sz="2400" b="0" i="0" u="sng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virtu</a:t>
            </a:r>
            <a:r>
              <a:rPr lang="hr-HR" sz="2400" b="0" i="0" dirty="0">
                <a:solidFill>
                  <a:srgbClr val="333333"/>
                </a:solidFill>
                <a:effectLst/>
                <a:latin typeface="+mj-lt"/>
              </a:rPr>
              <a:t>a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lna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učionica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hr-HR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hr-HR" sz="2400" dirty="0">
                <a:solidFill>
                  <a:srgbClr val="333333"/>
                </a:solidFill>
                <a:latin typeface="+mj-lt"/>
              </a:rPr>
              <a:t>svrha: </a:t>
            </a:r>
            <a:r>
              <a:rPr lang="hr-HR" sz="2400" b="0" i="0" dirty="0">
                <a:solidFill>
                  <a:srgbClr val="333333"/>
                </a:solidFill>
                <a:effectLst/>
                <a:latin typeface="+mj-lt"/>
              </a:rPr>
              <a:t>sigurno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korištenje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interneta</a:t>
            </a:r>
            <a:endParaRPr lang="hr-HR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sadržaji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</a:rPr>
              <a:t>namijenjeni</a:t>
            </a:r>
            <a:r>
              <a:rPr lang="hr-HR" sz="2400" dirty="0">
                <a:solidFill>
                  <a:srgbClr val="333333"/>
                </a:solidFill>
                <a:latin typeface="+mj-lt"/>
              </a:rPr>
              <a:t> :	</a:t>
            </a:r>
          </a:p>
          <a:p>
            <a:pPr lvl="8"/>
            <a:r>
              <a:rPr lang="hr-HR" sz="1800" dirty="0">
                <a:solidFill>
                  <a:srgbClr val="333333"/>
                </a:solidFill>
                <a:latin typeface="+mj-lt"/>
              </a:rPr>
              <a:t>djeci</a:t>
            </a:r>
            <a:endParaRPr lang="hr-HR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lvl="8"/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roditeljima</a:t>
            </a:r>
            <a:endParaRPr lang="hr-HR" sz="1800" dirty="0">
              <a:solidFill>
                <a:srgbClr val="333333"/>
              </a:solidFill>
              <a:latin typeface="+mj-lt"/>
            </a:endParaRPr>
          </a:p>
          <a:p>
            <a:pPr lvl="8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nastavnicima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endParaRPr lang="hr-HR" sz="1800" dirty="0">
              <a:solidFill>
                <a:srgbClr val="333333"/>
              </a:solidFill>
              <a:latin typeface="+mj-lt"/>
            </a:endParaRPr>
          </a:p>
          <a:p>
            <a:pPr lvl="8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svim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posjetiteljima</a:t>
            </a:r>
            <a:endParaRPr lang="hr-HR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lvl="8"/>
            <a:endParaRPr lang="hr-HR" sz="1800" u="sng" dirty="0">
              <a:solidFill>
                <a:srgbClr val="333333"/>
              </a:solidFill>
              <a:latin typeface="+mj-lt"/>
            </a:endParaRPr>
          </a:p>
          <a:p>
            <a:pPr marL="1874520" lvl="8" indent="0">
              <a:buNone/>
            </a:pPr>
            <a:endParaRPr lang="hr-HR" sz="2000" b="0" i="0" u="sng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TEME </a:t>
            </a:r>
            <a:endParaRPr lang="en-US" sz="4000" dirty="0"/>
          </a:p>
        </p:txBody>
      </p:sp>
      <p:pic>
        <p:nvPicPr>
          <p:cNvPr id="33" name="Picture Placeholder 32" descr="A person sitting on the floor with her head in her hands&#10;&#10;Description automatically generated">
            <a:extLst>
              <a:ext uri="{FF2B5EF4-FFF2-40B4-BE49-F238E27FC236}">
                <a16:creationId xmlns:a16="http://schemas.microsoft.com/office/drawing/2014/main" id="{96406C66-EFCE-4C23-9638-9FC6077C9C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646" b="7646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Placeholder 34" descr="A poster of school supplies&#10;&#10;Description automatically generated">
            <a:extLst>
              <a:ext uri="{FF2B5EF4-FFF2-40B4-BE49-F238E27FC236}">
                <a16:creationId xmlns:a16="http://schemas.microsoft.com/office/drawing/2014/main" id="{76E04615-F70D-4616-9D51-0E7BEDB9C79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30037" b="30037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Placeholder 1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77254FEE-EAEC-46E7-8644-50BA7E5483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5853" r="15853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Placeholder 19" descr="A cartoon of a family holding hands&#10;&#10;Description automatically generated">
            <a:extLst>
              <a:ext uri="{FF2B5EF4-FFF2-40B4-BE49-F238E27FC236}">
                <a16:creationId xmlns:a16="http://schemas.microsoft.com/office/drawing/2014/main" id="{1B519A56-E271-4B01-8881-A76B3E50C4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21165" b="21165"/>
          <a:stretch>
            <a:fillRect/>
          </a:stretch>
        </p:blipFill>
        <p:spPr>
          <a:xfrm>
            <a:off x="1013022" y="2631870"/>
            <a:ext cx="2752545" cy="1587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Placeholder 23" descr="A person with many hands holding books and a pointer&#10;&#10;Description automatically generated">
            <a:extLst>
              <a:ext uri="{FF2B5EF4-FFF2-40B4-BE49-F238E27FC236}">
                <a16:creationId xmlns:a16="http://schemas.microsoft.com/office/drawing/2014/main" id="{2B809723-5F11-4741-BEBB-13063B5B68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5145" b="5145"/>
          <a:stretch>
            <a:fillRect/>
          </a:stretch>
        </p:blipFill>
        <p:spPr>
          <a:xfrm>
            <a:off x="1011315" y="4738585"/>
            <a:ext cx="2752545" cy="1587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B5403B-A305-4013-9DC9-43B87F739943}"/>
              </a:ext>
            </a:extLst>
          </p:cNvPr>
          <p:cNvSpPr txBox="1"/>
          <p:nvPr/>
        </p:nvSpPr>
        <p:spPr>
          <a:xfrm>
            <a:off x="911424" y="6319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NASTAVNICI</a:t>
            </a:r>
            <a:endParaRPr lang="en-US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8F494-A27B-4B14-8774-C53D76AAE42B}"/>
              </a:ext>
            </a:extLst>
          </p:cNvPr>
          <p:cNvSpPr txBox="1"/>
          <p:nvPr/>
        </p:nvSpPr>
        <p:spPr>
          <a:xfrm>
            <a:off x="695400" y="41490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RODITELJI</a:t>
            </a:r>
            <a:endParaRPr lang="en-US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1A05D-4E31-429F-915B-D6204F59ACB5}"/>
              </a:ext>
            </a:extLst>
          </p:cNvPr>
          <p:cNvSpPr txBox="1"/>
          <p:nvPr/>
        </p:nvSpPr>
        <p:spPr>
          <a:xfrm>
            <a:off x="1199456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DJECA</a:t>
            </a:r>
            <a:endParaRPr lang="en-US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68136-34BD-4C82-BBB9-A9FB71ADBF44}"/>
              </a:ext>
            </a:extLst>
          </p:cNvPr>
          <p:cNvSpPr txBox="1"/>
          <p:nvPr/>
        </p:nvSpPr>
        <p:spPr>
          <a:xfrm>
            <a:off x="4727848" y="3238218"/>
            <a:ext cx="4248472" cy="38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NASILJE NA INTERNETU</a:t>
            </a:r>
            <a:endParaRPr lang="en-US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9FB233-DDCE-435F-AAF4-26FD36889ADE}"/>
              </a:ext>
            </a:extLst>
          </p:cNvPr>
          <p:cNvSpPr txBox="1"/>
          <p:nvPr/>
        </p:nvSpPr>
        <p:spPr>
          <a:xfrm>
            <a:off x="4424435" y="6421685"/>
            <a:ext cx="455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PREVENCIJA NASILJA NA INTERNETU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1296144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latin typeface="+mj-lt"/>
              </a:rPr>
              <a:t>OSNOVNA PRAVILA KORIŠTENJA INTERNETA</a:t>
            </a:r>
            <a:br>
              <a:rPr lang="en-US" sz="2400" dirty="0">
                <a:latin typeface="+mj-lt"/>
              </a:rPr>
            </a:b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908720"/>
            <a:ext cx="4824536" cy="792087"/>
          </a:xfrm>
        </p:spPr>
        <p:txBody>
          <a:bodyPr/>
          <a:lstStyle/>
          <a:p>
            <a:pPr algn="ctr"/>
            <a:r>
              <a:rPr lang="hr-HR" dirty="0"/>
              <a:t>POZITIVNO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908720"/>
            <a:ext cx="4389120" cy="792086"/>
          </a:xfrm>
        </p:spPr>
        <p:txBody>
          <a:bodyPr/>
          <a:lstStyle/>
          <a:p>
            <a:pPr algn="ctr"/>
            <a:r>
              <a:rPr lang="hr-HR" dirty="0"/>
              <a:t>NEGATIVNO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4362" y="1700807"/>
            <a:ext cx="5577759" cy="3599328"/>
          </a:xfrm>
        </p:spPr>
        <p:txBody>
          <a:bodyPr>
            <a:normAutofit/>
          </a:bodyPr>
          <a:lstStyle/>
          <a:p>
            <a:pPr marL="0" algn="l" fontAlgn="ctr">
              <a:spcBef>
                <a:spcPts val="0"/>
              </a:spcBef>
            </a:pPr>
            <a:r>
              <a:rPr lang="hr-HR" sz="1800" b="0" i="0" dirty="0">
                <a:solidFill>
                  <a:srgbClr val="333333"/>
                </a:solidFill>
                <a:effectLst/>
                <a:latin typeface="+mj-lt"/>
              </a:rPr>
              <a:t>Osobne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podatke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pažljivo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dijeli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internetu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samo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stranicama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koje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to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imaju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pravo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Lozinke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društvenim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mrežama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m</a:t>
            </a:r>
            <a:r>
              <a:rPr lang="hr-HR" sz="1800" b="0" i="0" dirty="0">
                <a:solidFill>
                  <a:srgbClr val="333333"/>
                </a:solidFill>
                <a:effectLst/>
                <a:latin typeface="+mj-lt"/>
              </a:rPr>
              <a:t>ail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nalozima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nikome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govori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Nikad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idi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sastanak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osobom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koju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upoznao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onl</a:t>
            </a:r>
            <a:r>
              <a:rPr lang="hr-HR" sz="1800" dirty="0">
                <a:solidFill>
                  <a:srgbClr val="333333"/>
                </a:solidFill>
                <a:latin typeface="+mj-lt"/>
              </a:rPr>
              <a:t>ine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možda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lažni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identitet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vjeruj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svemu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što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nađeš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internetu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potraži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više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izvora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dijeli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uznemiravajuće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sadržaje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govor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mržnje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nacionalnu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mržnju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čini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ono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što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želiš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da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čine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tebi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algn="l" fontAlgn="ctr">
              <a:spcBef>
                <a:spcPts val="0"/>
              </a:spcBef>
            </a:pP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priključuj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se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grupama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koje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podržavaju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nasilje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ili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šire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+mj-lt"/>
              </a:rPr>
              <a:t>mržnju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C9507-F09B-44BD-B1A1-67DE62B86A88}"/>
              </a:ext>
            </a:extLst>
          </p:cNvPr>
          <p:cNvSpPr txBox="1"/>
          <p:nvPr/>
        </p:nvSpPr>
        <p:spPr>
          <a:xfrm>
            <a:off x="191344" y="1700807"/>
            <a:ext cx="5721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Prijavi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uznemiravanje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zloupotrebu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neprimjeren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sadržaj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Razmisli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nego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što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otvoriš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klikneš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nešto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stranica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može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sadržavati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viruse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pornografske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sadržaje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slike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nasilja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Poštuj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autorska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prava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navedi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izvor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autora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ako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ih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koristiš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Podesi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privatnost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društvenim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mrežama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 </a:t>
            </a:r>
            <a:endParaRPr lang="hr-HR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Pažljivo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biraj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onl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ine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prijatelje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broj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nije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važan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Pazi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vrijeme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previše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interneta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vodi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u 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ovisnost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8E9BCC-D9BA-412E-95A0-7C4659BB9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1524000" y="5300134"/>
            <a:ext cx="5256584" cy="193310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365125"/>
            <a:ext cx="11881320" cy="146049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NASILJE NA INTERNETU</a:t>
            </a:r>
            <a:br>
              <a:rPr lang="hr-HR" sz="4000" b="1" dirty="0"/>
            </a:br>
            <a:r>
              <a:rPr lang="hr-HR" sz="2400" dirty="0"/>
              <a:t> </a:t>
            </a:r>
            <a:r>
              <a:rPr lang="hr-HR" sz="2000" dirty="0"/>
              <a:t>-svako namjerno, ponavljano i agresivno ponašanje pojedinca ili skupine ljudi uporabom informatičkih ili telekomunikacijskih sredstava, čija je namjera oštećivanje ili zlostavljanje drugih-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352" y="2204863"/>
            <a:ext cx="3312368" cy="28275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E2E33"/>
                </a:solidFill>
                <a:effectLst/>
                <a:latin typeface="+mj-lt"/>
              </a:rPr>
              <a:t>VRŠNJAČKO NASILJE</a:t>
            </a:r>
            <a:endParaRPr lang="hr-HR" b="1" i="0" dirty="0">
              <a:solidFill>
                <a:srgbClr val="2E2E33"/>
              </a:solidFill>
              <a:effectLst/>
              <a:latin typeface="+mj-lt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Vršnjačko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internetu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oblik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elekotroničkog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</a:t>
            </a:r>
            <a:r>
              <a:rPr lang="hr-HR" dirty="0">
                <a:solidFill>
                  <a:srgbClr val="333333"/>
                </a:solidFill>
                <a:latin typeface="+mj-lt"/>
              </a:rPr>
              <a:t>a.</a:t>
            </a:r>
            <a:endParaRPr lang="hr-HR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Učestalost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ove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pojave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već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zabrinjavajuće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razmjere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hr-HR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Smatra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se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svako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treće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dijete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internetu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loše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iskustvo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te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da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indirektno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direktno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bilo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uključeno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neki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oblik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elektroničkog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6200" y="2204863"/>
            <a:ext cx="3528392" cy="30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E2E33"/>
                </a:solidFill>
                <a:effectLst/>
                <a:latin typeface="+mj-lt"/>
              </a:rPr>
              <a:t>VERBALNO NASILJE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Ovaj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vid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posebno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prisutan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među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tinejdžerima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odvija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se ne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samo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preko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kompjutera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već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preko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mobilnih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telefona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endParaRPr lang="hr-HR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Osoba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koja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podvrgnuta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ovoj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vrsti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može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biti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izložena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neprekidno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uvijek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kada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je „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onl</a:t>
            </a:r>
            <a:r>
              <a:rPr lang="hr-HR" b="0" i="0" dirty="0">
                <a:solidFill>
                  <a:srgbClr val="333333"/>
                </a:solidFill>
                <a:effectLst/>
                <a:latin typeface="+mj-lt"/>
              </a:rPr>
              <a:t>ine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“.</a:t>
            </a:r>
            <a:endParaRPr lang="hr-HR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ovu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vrstu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nasilja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spadaju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razne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vrste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lažnih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informacija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koje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svjesno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planski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postavljaju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dijele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u internet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komunikaciji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2CD15-4A74-4D6D-BF36-10DD444A6CFD}"/>
              </a:ext>
            </a:extLst>
          </p:cNvPr>
          <p:cNvSpPr txBox="1"/>
          <p:nvPr/>
        </p:nvSpPr>
        <p:spPr>
          <a:xfrm>
            <a:off x="3791744" y="2132856"/>
            <a:ext cx="4032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b="1" dirty="0">
                <a:latin typeface="+mj-lt"/>
              </a:rPr>
              <a:t>HAKIRANJE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Hakeri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su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osobe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koje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se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bave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nedozvoljenim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neovlaš</a:t>
            </a:r>
            <a:r>
              <a:rPr lang="hr-HR" sz="1700" dirty="0">
                <a:solidFill>
                  <a:srgbClr val="333333"/>
                </a:solidFill>
                <a:latin typeface="+mj-lt"/>
              </a:rPr>
              <a:t>t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enim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sz="1700" b="0" i="0" dirty="0">
                <a:solidFill>
                  <a:srgbClr val="333333"/>
                </a:solidFill>
                <a:effectLst/>
                <a:latin typeface="+mj-lt"/>
              </a:rPr>
              <a:t>ulazom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u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tuđe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hr-HR" sz="1700" b="0" i="0" dirty="0">
                <a:solidFill>
                  <a:srgbClr val="333333"/>
                </a:solidFill>
                <a:effectLst/>
                <a:latin typeface="+mj-lt"/>
              </a:rPr>
              <a:t>kompjutere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sisteme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mobilne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telefone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zloupotrebljavaju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podatke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njima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hr-HR" sz="1700" dirty="0">
              <a:solidFill>
                <a:srgbClr val="333333"/>
              </a:solidFill>
              <a:latin typeface="+mj-lt"/>
            </a:endParaRPr>
          </a:p>
          <a:p>
            <a:endParaRPr lang="hr-HR" sz="17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Važno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je </a:t>
            </a:r>
            <a:r>
              <a:rPr lang="hr-HR" sz="1700" b="0" i="0" dirty="0">
                <a:solidFill>
                  <a:srgbClr val="333333"/>
                </a:solidFill>
                <a:effectLst/>
                <a:latin typeface="+mj-lt"/>
              </a:rPr>
              <a:t>znati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da internet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nije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uvijek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sigurno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mjesto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da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postoje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načini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da se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svim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vašim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na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izgled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zaštićenim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sadržajima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nalozima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profilima</a:t>
            </a:r>
            <a:r>
              <a:rPr lang="hr-HR" sz="1700" dirty="0">
                <a:solidFill>
                  <a:srgbClr val="333333"/>
                </a:solidFill>
                <a:latin typeface="+mj-lt"/>
              </a:rPr>
              <a:t> ipak </a:t>
            </a:r>
            <a:r>
              <a:rPr lang="en-US" sz="1700" b="0" i="0" dirty="0" err="1">
                <a:solidFill>
                  <a:srgbClr val="333333"/>
                </a:solidFill>
                <a:effectLst/>
                <a:latin typeface="+mj-lt"/>
              </a:rPr>
              <a:t>pristupi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9F1F-6450-4B3A-8E62-1F3643DC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</a:t>
            </a:r>
            <a:endParaRPr lang="en-US" dirty="0"/>
          </a:p>
        </p:txBody>
      </p:sp>
      <p:pic>
        <p:nvPicPr>
          <p:cNvPr id="22" name="Picture Placeholder 21" descr="A computer screen with a robot on it&#10;&#10;Description automatically generated">
            <a:extLst>
              <a:ext uri="{FF2B5EF4-FFF2-40B4-BE49-F238E27FC236}">
                <a16:creationId xmlns:a16="http://schemas.microsoft.com/office/drawing/2014/main" id="{17B8027D-1CE3-4C82-895F-598F97099D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57" b="3557"/>
          <a:stretch>
            <a:fillRect/>
          </a:stretch>
        </p:blipFill>
        <p:spPr>
          <a:xfrm>
            <a:off x="4424435" y="365126"/>
            <a:ext cx="4748594" cy="2677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Placeholder 11" descr="A cartoon of a robot and a bucket&#10;&#10;Description automatically generated">
            <a:extLst>
              <a:ext uri="{FF2B5EF4-FFF2-40B4-BE49-F238E27FC236}">
                <a16:creationId xmlns:a16="http://schemas.microsoft.com/office/drawing/2014/main" id="{5509561A-A221-4EAE-A1CB-A323F3A5D3B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0564" b="10564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Placeholder 24" descr="A cartoon of a robot and a computer&#10;&#10;Description automatically generated">
            <a:extLst>
              <a:ext uri="{FF2B5EF4-FFF2-40B4-BE49-F238E27FC236}">
                <a16:creationId xmlns:a16="http://schemas.microsoft.com/office/drawing/2014/main" id="{BAD7EC6C-2399-42BF-93B8-91902B034B0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8884" b="8884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2D35D3-07C3-4CEE-BEA2-19CB6E26B509}"/>
              </a:ext>
            </a:extLst>
          </p:cNvPr>
          <p:cNvSpPr txBox="1"/>
          <p:nvPr/>
        </p:nvSpPr>
        <p:spPr>
          <a:xfrm>
            <a:off x="895183" y="2276872"/>
            <a:ext cx="3184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+mj-lt"/>
              </a:rPr>
              <a:t>DNEVNA DOZA INTERNETA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3ECA3-9019-4287-A2C2-4DCAB5DDB925}"/>
              </a:ext>
            </a:extLst>
          </p:cNvPr>
          <p:cNvSpPr txBox="1"/>
          <p:nvPr/>
        </p:nvSpPr>
        <p:spPr>
          <a:xfrm>
            <a:off x="623393" y="433335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+mj-lt"/>
              </a:rPr>
              <a:t>SADRŽAJI PRIMJERENI UZRASTU</a:t>
            </a:r>
            <a:endParaRPr lang="en-US" sz="1600" dirty="0">
              <a:latin typeface="+mj-lt"/>
            </a:endParaRPr>
          </a:p>
        </p:txBody>
      </p:sp>
      <p:pic>
        <p:nvPicPr>
          <p:cNvPr id="19" name="Picture Placeholder 18" descr="A group of people holding a robot&#10;&#10;Description automatically generated">
            <a:extLst>
              <a:ext uri="{FF2B5EF4-FFF2-40B4-BE49-F238E27FC236}">
                <a16:creationId xmlns:a16="http://schemas.microsoft.com/office/drawing/2014/main" id="{BA006750-47A8-4886-BAF3-D98C1AA59FE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3634" b="13634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B22938-B8A8-40A4-9E51-32DDEF539476}"/>
              </a:ext>
            </a:extLst>
          </p:cNvPr>
          <p:cNvSpPr txBox="1"/>
          <p:nvPr/>
        </p:nvSpPr>
        <p:spPr>
          <a:xfrm>
            <a:off x="1199456" y="638692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+mj-lt"/>
              </a:rPr>
              <a:t>POVJERENJE DJETETA</a:t>
            </a:r>
            <a:endParaRPr lang="en-US" sz="16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B3750-B6E7-446A-A725-23DE7111F822}"/>
              </a:ext>
            </a:extLst>
          </p:cNvPr>
          <p:cNvSpPr txBox="1"/>
          <p:nvPr/>
        </p:nvSpPr>
        <p:spPr>
          <a:xfrm>
            <a:off x="4583832" y="31409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+mj-lt"/>
              </a:rPr>
              <a:t>UČENJE</a:t>
            </a:r>
            <a:endParaRPr lang="en-US" sz="16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42028B-76D5-4A2C-B187-83402EEEAE69}"/>
              </a:ext>
            </a:extLst>
          </p:cNvPr>
          <p:cNvSpPr txBox="1"/>
          <p:nvPr/>
        </p:nvSpPr>
        <p:spPr>
          <a:xfrm>
            <a:off x="4871864" y="638692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+mj-lt"/>
              </a:rPr>
              <a:t>KULTURA PONAŠANJA NA INTERNETU</a:t>
            </a:r>
            <a:endParaRPr lang="en-US" sz="1600" dirty="0">
              <a:latin typeface="+mj-lt"/>
            </a:endParaRPr>
          </a:p>
        </p:txBody>
      </p:sp>
      <p:pic>
        <p:nvPicPr>
          <p:cNvPr id="30" name="Picture Placeholder 29" descr="A cartoon of a robot and a computer&#10;&#10;Description automatically generated">
            <a:extLst>
              <a:ext uri="{FF2B5EF4-FFF2-40B4-BE49-F238E27FC236}">
                <a16:creationId xmlns:a16="http://schemas.microsoft.com/office/drawing/2014/main" id="{E38EF7BA-C7DD-41A0-9CB5-E665005863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7960" b="7960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62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CB73-3D59-4F2C-9494-54F411E30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3255640"/>
          </a:xfrm>
        </p:spPr>
        <p:txBody>
          <a:bodyPr/>
          <a:lstStyle/>
          <a:p>
            <a:pPr algn="ctr"/>
            <a:r>
              <a:rPr lang="hr-HR" b="1" dirty="0"/>
              <a:t>HVALA NA PAŽNJI!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92383-14ED-4D79-8E45-4514FC28A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539</TotalTime>
  <Words>572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Times New Roman</vt:lpstr>
      <vt:lpstr>Children Friends 16x9</vt:lpstr>
      <vt:lpstr>DJECA NA INTERNETU</vt:lpstr>
      <vt:lpstr>INTERNET svjetski sustav međusobno povezanih računalnih mreža</vt:lpstr>
      <vt:lpstr>SIGURNA UPORABA INTERNETA</vt:lpstr>
      <vt:lpstr>Virtualni svijet je samo mali dio tvoje stvarnosti!</vt:lpstr>
      <vt:lpstr>TEME </vt:lpstr>
      <vt:lpstr>OSNOVNA PRAVILA KORIŠTENJA INTERNETA </vt:lpstr>
      <vt:lpstr>NASILJE NA INTERNETU  -svako namjerno, ponavljano i agresivno ponašanje pojedinca ili skupine ljudi uporabom informatičkih ili telekomunikacijskih sredstava, čija je namjera oštećivanje ili zlostavljanje drugih-</vt:lpstr>
      <vt:lpstr>PREPORUKE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DJECA NA INTERNETU</dc:title>
  <dc:creator>Laura Stilinović</dc:creator>
  <cp:keywords/>
  <cp:lastModifiedBy>Laura Stilinović</cp:lastModifiedBy>
  <cp:revision>6</cp:revision>
  <dcterms:created xsi:type="dcterms:W3CDTF">2024-11-18T15:14:49Z</dcterms:created>
  <dcterms:modified xsi:type="dcterms:W3CDTF">2024-11-20T06:07:17Z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